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50673F-723F-49C5-B329-7971108FA806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2D69-D21D-4606-A00B-9FCC4BBF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8077200" cy="14477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TRITURATION </a:t>
            </a:r>
            <a:r>
              <a:rPr lang="en-US" sz="3600" dirty="0" smtClean="0">
                <a:solidFill>
                  <a:srgbClr val="FF0000"/>
                </a:solidFill>
              </a:rPr>
              <a:t>IN DECIMAL SCALE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Preparation of </a:t>
            </a:r>
            <a:r>
              <a:rPr lang="en-US" sz="3600" dirty="0" err="1" smtClean="0"/>
              <a:t>Sulphur</a:t>
            </a:r>
            <a:r>
              <a:rPr lang="en-US" sz="3600" dirty="0" smtClean="0"/>
              <a:t> 2X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Prepared By</a:t>
            </a:r>
          </a:p>
          <a:p>
            <a:pPr algn="r"/>
            <a:r>
              <a:rPr lang="en-US" dirty="0" err="1" smtClean="0"/>
              <a:t>Dr.Venugopal</a:t>
            </a:r>
            <a:r>
              <a:rPr lang="en-US" dirty="0" smtClean="0"/>
              <a:t> .K.G</a:t>
            </a:r>
            <a:endParaRPr lang="en-US" dirty="0" smtClean="0"/>
          </a:p>
          <a:p>
            <a:pPr algn="r"/>
            <a:r>
              <a:rPr lang="en-US" dirty="0" smtClean="0"/>
              <a:t>Associate </a:t>
            </a:r>
            <a:r>
              <a:rPr lang="en-US" dirty="0" smtClean="0"/>
              <a:t>Professor, Dept of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TRITURATION IN DECIMAL 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AIM: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To prepare 10g of  </a:t>
            </a:r>
            <a:r>
              <a:rPr lang="en-US" sz="3600" dirty="0" err="1" smtClean="0"/>
              <a:t>Sulphur</a:t>
            </a:r>
            <a:r>
              <a:rPr lang="en-US" sz="3600" dirty="0" smtClean="0"/>
              <a:t> 2X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sz="3200" dirty="0" err="1" smtClean="0"/>
              <a:t>Sulphur</a:t>
            </a:r>
            <a:r>
              <a:rPr lang="en-US" sz="3200" dirty="0" smtClean="0"/>
              <a:t> 1X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Sugar of milk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clean unglazed porcelain mortar and pestle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A stainless steel spatula 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Wrist watch or stop watch</a:t>
            </a:r>
          </a:p>
          <a:p>
            <a:pPr marL="651510" indent="-514350">
              <a:buAutoNum type="arabicPeriod"/>
            </a:pPr>
            <a:r>
              <a:rPr lang="en-US" sz="3200" dirty="0" smtClean="0"/>
              <a:t> Materials for labeling, balance and weight.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1 gram of   </a:t>
            </a:r>
            <a:r>
              <a:rPr lang="en-US" sz="4400" dirty="0" err="1" smtClean="0"/>
              <a:t>sulphur</a:t>
            </a:r>
            <a:r>
              <a:rPr lang="en-US" sz="4400" dirty="0" smtClean="0"/>
              <a:t> 1X and 9 grams of sugar of milk are taken using a balance and weight. </a:t>
            </a:r>
          </a:p>
          <a:p>
            <a:r>
              <a:rPr lang="en-US" sz="4400" dirty="0" smtClean="0"/>
              <a:t>Divide the sugar of milk in 3 equal parts.(</a:t>
            </a:r>
            <a:r>
              <a:rPr lang="en-US" sz="4400" dirty="0" err="1" smtClean="0"/>
              <a:t>Hahnemannian</a:t>
            </a:r>
            <a:r>
              <a:rPr lang="en-US" sz="4400" dirty="0" smtClean="0"/>
              <a:t> method)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part of sugar of milk is put into the mortar and rubbed for a while in order to close the pores in the inner aspect of the mortar.</a:t>
            </a:r>
          </a:p>
          <a:p>
            <a:r>
              <a:rPr lang="en-US" sz="3200" dirty="0" smtClean="0"/>
              <a:t>Put 1g of  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1X  into the mortar and mix it thoroughly with sugar of milk using a spatula. </a:t>
            </a:r>
          </a:p>
          <a:p>
            <a:r>
              <a:rPr lang="en-US" sz="3200" dirty="0" smtClean="0"/>
              <a:t>The mixture is then triturated for 20 minutes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done in anti clockwise direction from centre to periphery and from periphery to centre. The process should be done with uniform speed and strength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force exerted from shoulder and the time limit for </a:t>
            </a:r>
            <a:r>
              <a:rPr lang="en-US" dirty="0" err="1" smtClean="0"/>
              <a:t>trituration</a:t>
            </a:r>
            <a:r>
              <a:rPr lang="en-US" dirty="0" smtClean="0"/>
              <a:t> is as follows:</a:t>
            </a:r>
          </a:p>
          <a:p>
            <a:r>
              <a:rPr lang="en-US" dirty="0" smtClean="0"/>
              <a:t>6 minutes grinding</a:t>
            </a:r>
          </a:p>
          <a:p>
            <a:r>
              <a:rPr lang="en-US" dirty="0" smtClean="0"/>
              <a:t>3 minutes scrapping             10 minutes(First Sub stage)</a:t>
            </a:r>
          </a:p>
          <a:p>
            <a:r>
              <a:rPr lang="en-US" dirty="0" smtClean="0"/>
              <a:t>1 minute mixing</a:t>
            </a:r>
          </a:p>
          <a:p>
            <a:r>
              <a:rPr lang="en-US" dirty="0" smtClean="0"/>
              <a:t>This process is repeated for another 10 minutes(Second Sub stage) so that the first stage of </a:t>
            </a:r>
            <a:r>
              <a:rPr lang="en-US" dirty="0" err="1" smtClean="0"/>
              <a:t>trituration</a:t>
            </a:r>
            <a:r>
              <a:rPr lang="en-US" dirty="0" smtClean="0"/>
              <a:t> is completed in 20 minutes.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2590800"/>
            <a:ext cx="5334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 add the second part of sugar of milk into the mortar and triturated in the same way as before for 10 minutes (First Sub stage)</a:t>
            </a:r>
          </a:p>
          <a:p>
            <a:r>
              <a:rPr lang="en-US" sz="3200" dirty="0" smtClean="0"/>
              <a:t>The same process is repeated for another 10 minutes(Second Sub stage) so that the second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completed in 20  minutes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Lastly put the third part of sugar of milk into the mortar and the above process is done for 10 minutes and then repeated for 10 minutes </a:t>
            </a:r>
          </a:p>
          <a:p>
            <a:r>
              <a:rPr lang="en-US" sz="3200" dirty="0" smtClean="0"/>
              <a:t>Thus third stage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 is also completed in 20 minutes</a:t>
            </a:r>
          </a:p>
          <a:p>
            <a:r>
              <a:rPr lang="en-US" sz="3200" dirty="0" smtClean="0"/>
              <a:t>Thus within the total period of 1 hour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potency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in decimal scale is prepared using the process of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medicine is then packed in a butter paper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Labelled</a:t>
            </a:r>
            <a:r>
              <a:rPr lang="en-US" sz="3600" dirty="0" smtClean="0"/>
              <a:t> properly indicating the name of the medicine within its potency.</a:t>
            </a:r>
          </a:p>
          <a:p>
            <a:r>
              <a:rPr lang="en-US" sz="3600" dirty="0" smtClean="0"/>
              <a:t> The medicine is kept in a cool hygienic place for preparation of next potency.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 prepare 10 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2X, </a:t>
            </a:r>
          </a:p>
          <a:p>
            <a:pPr>
              <a:buNone/>
            </a:pPr>
            <a:r>
              <a:rPr lang="en-US" sz="3200" dirty="0" smtClean="0"/>
              <a:t>    the ratio between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1X  and sugar of milk = 1:9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/>
              <a:t>  T</a:t>
            </a:r>
            <a:r>
              <a:rPr lang="en-US" sz="3200" dirty="0" smtClean="0"/>
              <a:t>o prepare 10g of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2X, amount of  </a:t>
            </a:r>
            <a:r>
              <a:rPr lang="en-US" sz="3200" dirty="0" err="1" smtClean="0"/>
              <a:t>sulphur</a:t>
            </a:r>
            <a:r>
              <a:rPr lang="en-US" sz="3200" dirty="0" smtClean="0"/>
              <a:t> 1X to be taken = 1 g</a:t>
            </a:r>
          </a:p>
          <a:p>
            <a:pPr lvl="0"/>
            <a:r>
              <a:rPr lang="en-US" sz="3200" dirty="0" smtClean="0"/>
              <a:t>Amount of sugar of milk to be taken = 9g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Trituration</a:t>
            </a:r>
            <a:r>
              <a:rPr lang="en-US" sz="3600" dirty="0" smtClean="0"/>
              <a:t> is a process of </a:t>
            </a:r>
            <a:r>
              <a:rPr lang="en-US" sz="3600" dirty="0" err="1" smtClean="0"/>
              <a:t>potentization</a:t>
            </a:r>
            <a:r>
              <a:rPr lang="en-US" sz="3600" dirty="0" smtClean="0"/>
              <a:t>, by which preparation of medicine takes place by the use of a solid vehicle like sugar of milk, by grinding in definite order according to Pharmacopoeia.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Trituration</a:t>
            </a:r>
            <a:r>
              <a:rPr lang="en-US" sz="3600" dirty="0" smtClean="0"/>
              <a:t> of drug substances are carried out </a:t>
            </a:r>
            <a:r>
              <a:rPr lang="en-US" sz="3600" dirty="0" err="1" smtClean="0"/>
              <a:t>upto</a:t>
            </a:r>
            <a:r>
              <a:rPr lang="en-US" sz="3600" dirty="0" smtClean="0"/>
              <a:t> third potency(3C) in the centesimal scale and Sixth potency(6X) in decimal scale.</a:t>
            </a:r>
          </a:p>
          <a:p>
            <a:r>
              <a:rPr lang="en-US" sz="3600" dirty="0" smtClean="0"/>
              <a:t>These potencies are then converted to liquid potencies and further </a:t>
            </a:r>
            <a:r>
              <a:rPr lang="en-US" sz="3600" dirty="0" err="1" smtClean="0"/>
              <a:t>potentisation</a:t>
            </a:r>
            <a:r>
              <a:rPr lang="en-US" sz="3600" dirty="0" smtClean="0"/>
              <a:t> is carried out by the process of </a:t>
            </a:r>
            <a:r>
              <a:rPr lang="en-US" sz="3600" dirty="0" err="1" smtClean="0"/>
              <a:t>succussion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Drug substances which are insoluble in liquid vehicles like alcohol and distilled water.</a:t>
            </a:r>
          </a:p>
          <a:p>
            <a:r>
              <a:rPr lang="en-US" sz="3600" dirty="0" smtClean="0"/>
              <a:t>Drug substances belonging to Class VII, Class VIII and Class IX  of old method of preparation of Homoeopathic drugs.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Duration of </a:t>
            </a:r>
            <a:r>
              <a:rPr lang="en-US" sz="3600" dirty="0" err="1" smtClean="0"/>
              <a:t>trituration</a:t>
            </a:r>
            <a:r>
              <a:rPr lang="en-US" sz="3600" dirty="0" smtClean="0"/>
              <a:t> – 1 hour</a:t>
            </a:r>
          </a:p>
          <a:p>
            <a:r>
              <a:rPr lang="en-US" sz="3600" dirty="0" smtClean="0"/>
              <a:t>In making the first </a:t>
            </a:r>
            <a:r>
              <a:rPr lang="en-US" sz="3600" dirty="0" err="1" smtClean="0"/>
              <a:t>trituration</a:t>
            </a:r>
            <a:r>
              <a:rPr lang="en-US" sz="3600" dirty="0" smtClean="0"/>
              <a:t> of Mercury, </a:t>
            </a:r>
            <a:r>
              <a:rPr lang="en-US" sz="3600" dirty="0" err="1" smtClean="0"/>
              <a:t>Graphites</a:t>
            </a:r>
            <a:r>
              <a:rPr lang="en-US" sz="3600" dirty="0" smtClean="0"/>
              <a:t> and </a:t>
            </a:r>
            <a:r>
              <a:rPr lang="en-US" sz="3600" dirty="0" err="1" smtClean="0"/>
              <a:t>Plumbum</a:t>
            </a:r>
            <a:r>
              <a:rPr lang="en-US" sz="3600" dirty="0" smtClean="0"/>
              <a:t> </a:t>
            </a:r>
            <a:r>
              <a:rPr lang="en-US" sz="3600" dirty="0" err="1" smtClean="0"/>
              <a:t>metallicum</a:t>
            </a:r>
            <a:r>
              <a:rPr lang="en-US" sz="3600" dirty="0" smtClean="0"/>
              <a:t> double time(2 hrs)</a:t>
            </a:r>
          </a:p>
          <a:p>
            <a:r>
              <a:rPr lang="en-US" sz="3600" dirty="0" smtClean="0"/>
              <a:t>In triturating </a:t>
            </a:r>
            <a:r>
              <a:rPr lang="en-US" sz="3600" dirty="0" err="1" smtClean="0"/>
              <a:t>Ferrum</a:t>
            </a:r>
            <a:r>
              <a:rPr lang="en-US" sz="3600" dirty="0" smtClean="0"/>
              <a:t> </a:t>
            </a:r>
            <a:r>
              <a:rPr lang="en-US" sz="3600" dirty="0" err="1" smtClean="0"/>
              <a:t>metallicum</a:t>
            </a:r>
            <a:r>
              <a:rPr lang="en-US" sz="3600" dirty="0" smtClean="0"/>
              <a:t> mortar must be kept warm to avoid moisture entry.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Used For </a:t>
            </a:r>
            <a:r>
              <a:rPr lang="en-US" dirty="0" err="1" smtClean="0"/>
              <a:t>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SUGAR OF MILK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REASON</a:t>
            </a:r>
            <a:r>
              <a:rPr lang="en-US" sz="3200" dirty="0" smtClean="0"/>
              <a:t> – Preservative property of Sugar of milk are superior to any other solid vehicle like </a:t>
            </a:r>
            <a:r>
              <a:rPr lang="en-US" sz="3200" dirty="0" err="1" smtClean="0"/>
              <a:t>canesugar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Hard, Crystalline, Sandy and Gritty property of sugar of milk helps in grinding process and it gives frictional effect to arouse the curative power of drugs during </a:t>
            </a:r>
            <a:r>
              <a:rPr lang="en-US" sz="3200" dirty="0" err="1" smtClean="0"/>
              <a:t>trituration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APPARATUS FOR 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Mortar</a:t>
            </a:r>
          </a:p>
          <a:p>
            <a:r>
              <a:rPr lang="en-US" dirty="0" smtClean="0"/>
              <a:t>Pestle</a:t>
            </a:r>
          </a:p>
          <a:p>
            <a:r>
              <a:rPr lang="en-US" dirty="0" smtClean="0"/>
              <a:t>Spatula</a:t>
            </a:r>
          </a:p>
          <a:p>
            <a:r>
              <a:rPr lang="en-US" dirty="0" smtClean="0"/>
              <a:t>Stop clock/Wrist watch</a:t>
            </a:r>
          </a:p>
          <a:p>
            <a:r>
              <a:rPr lang="en-US" dirty="0" smtClean="0"/>
              <a:t>Balance  &amp; Weight box</a:t>
            </a:r>
          </a:p>
          <a:p>
            <a:r>
              <a:rPr lang="en-US" dirty="0" smtClean="0"/>
              <a:t>Label paper, pen, scissors etc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APPARATUS REQUIRED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200" b="1" dirty="0" smtClean="0"/>
              <a:t>MORTAR &amp; PESTLE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SPATULA</a:t>
            </a:r>
            <a:endParaRPr lang="en-US" sz="3200" b="1" dirty="0"/>
          </a:p>
        </p:txBody>
      </p:sp>
      <p:pic>
        <p:nvPicPr>
          <p:cNvPr id="7" name="Content Placeholder 5" descr="C:\Users\NEW\Desktop\mortar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324769" y="3253581"/>
            <a:ext cx="2305050" cy="1981200"/>
          </a:xfrm>
          <a:prstGeom prst="rect">
            <a:avLst/>
          </a:prstGeom>
          <a:noFill/>
        </p:spPr>
      </p:pic>
      <p:pic>
        <p:nvPicPr>
          <p:cNvPr id="8" name="Content Placeholder 4" descr="C:\Users\NEW\Desktop\spatul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73379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Decimal</a:t>
            </a:r>
            <a:r>
              <a:rPr lang="en-US" sz="3200" dirty="0" smtClean="0"/>
              <a:t> – Drug Strength 1/10 (Ratio between drug &amp; Sugar of Milk is 1:9). Triturated </a:t>
            </a:r>
            <a:r>
              <a:rPr lang="en-US" sz="3200" dirty="0" err="1" smtClean="0"/>
              <a:t>upto</a:t>
            </a:r>
            <a:r>
              <a:rPr lang="en-US" sz="3200" dirty="0" smtClean="0"/>
              <a:t> Sixth potency(6X). Then converted into liquid potency.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Centesimal Scale </a:t>
            </a:r>
            <a:r>
              <a:rPr lang="en-US" sz="3200" dirty="0" smtClean="0"/>
              <a:t>– Drug Strength 1/100 ( Ratio between drug &amp; Sugar of milk is 1:99). Triturated </a:t>
            </a:r>
            <a:r>
              <a:rPr lang="en-US" sz="3200" dirty="0" err="1" smtClean="0"/>
              <a:t>upto</a:t>
            </a:r>
            <a:r>
              <a:rPr lang="en-US" sz="3200" dirty="0" smtClean="0"/>
              <a:t> Third potency(3C). Then converted into liquid potency.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731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TRITURATION IN DECIMAL SCALE:  Preparation of Sulphur 2X</vt:lpstr>
      <vt:lpstr>TRITURATION</vt:lpstr>
      <vt:lpstr>Slide 3</vt:lpstr>
      <vt:lpstr>INDICATIONS</vt:lpstr>
      <vt:lpstr>Slide 5</vt:lpstr>
      <vt:lpstr>Vehicle Used For Trituration</vt:lpstr>
      <vt:lpstr>APPARATUS FOR TRITURATION</vt:lpstr>
      <vt:lpstr>      APPARATUS REQUIRED</vt:lpstr>
      <vt:lpstr>SCALES OF TRITURATION</vt:lpstr>
      <vt:lpstr>TRITURATION IN DECIMAL  SCALE</vt:lpstr>
      <vt:lpstr>REQUIREMENTS</vt:lpstr>
      <vt:lpstr>PROCEDURE</vt:lpstr>
      <vt:lpstr>Slide 13</vt:lpstr>
      <vt:lpstr>Slide 14</vt:lpstr>
      <vt:lpstr>Slide 15</vt:lpstr>
      <vt:lpstr>Slide 16</vt:lpstr>
      <vt:lpstr>Slide 17</vt:lpstr>
      <vt:lpstr>CALCULATION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TRITURATION</dc:title>
  <dc:creator>Windows</dc:creator>
  <cp:lastModifiedBy>SIVADHADEEPU</cp:lastModifiedBy>
  <cp:revision>50</cp:revision>
  <dcterms:created xsi:type="dcterms:W3CDTF">2021-04-26T04:57:31Z</dcterms:created>
  <dcterms:modified xsi:type="dcterms:W3CDTF">2021-11-17T13:48:11Z</dcterms:modified>
</cp:coreProperties>
</file>